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</p:sldMasterIdLst>
  <p:notesMasterIdLst>
    <p:notesMasterId r:id="rId11"/>
  </p:notesMasterIdLst>
  <p:handoutMasterIdLst>
    <p:handoutMasterId r:id="rId12"/>
  </p:handoutMasterIdLst>
  <p:sldIdLst>
    <p:sldId id="2146847698" r:id="rId2"/>
    <p:sldId id="2146847803" r:id="rId3"/>
    <p:sldId id="2146847806" r:id="rId4"/>
    <p:sldId id="2146847824" r:id="rId5"/>
    <p:sldId id="2146847838" r:id="rId6"/>
    <p:sldId id="2146847825" r:id="rId7"/>
    <p:sldId id="2146847846" r:id="rId8"/>
    <p:sldId id="2146847826" r:id="rId9"/>
    <p:sldId id="2146847839" r:id="rId1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楊樹海" initials="楊樹海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0066FF"/>
    <a:srgbClr val="00B050"/>
    <a:srgbClr val="0066CC"/>
    <a:srgbClr val="00FF00"/>
    <a:srgbClr val="F781B4"/>
    <a:srgbClr val="F4B183"/>
    <a:srgbClr val="D00034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E171933-4619-4E11-9A3F-F7608DF75F80}" styleName="中等深淺樣式 1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中等深淺樣式 1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62" autoAdjust="0"/>
    <p:restoredTop sz="94343" autoAdjust="0"/>
  </p:normalViewPr>
  <p:slideViewPr>
    <p:cSldViewPr snapToGrid="0">
      <p:cViewPr varScale="1">
        <p:scale>
          <a:sx n="70" d="100"/>
          <a:sy n="70" d="100"/>
        </p:scale>
        <p:origin x="834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38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2024/9/7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2024/9/7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B33EC7-D770-4470-B266-BEBD01C7444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0872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D13849C-81ED-C243-8E42-CA9B253AFB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1746" y="220782"/>
            <a:ext cx="1716071" cy="255585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48794B79-2793-9243-B929-4649890ABF45}"/>
              </a:ext>
            </a:extLst>
          </p:cNvPr>
          <p:cNvCxnSpPr/>
          <p:nvPr userDrawn="1"/>
        </p:nvCxnSpPr>
        <p:spPr>
          <a:xfrm>
            <a:off x="10818674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4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96"/>
            <a:ext cx="12186674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 hasCustomPrompt="1"/>
          </p:nvPr>
        </p:nvSpPr>
        <p:spPr>
          <a:xfrm>
            <a:off x="657575" y="996807"/>
            <a:ext cx="7999314" cy="2293324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algn="ctr" fontAlgn="ctr"/>
            <a:r>
              <a:rPr lang="en-US" altLang="zh-CN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UBN2314AA00 - Control Run Report For New </a:t>
            </a:r>
            <a:r>
              <a:rPr lang="en-US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 - Connector</a:t>
            </a:r>
            <a:r>
              <a:rPr lang="en-US" altLang="zh-CN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2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>
                <a:solidFill>
                  <a:schemeClr val="bg1"/>
                </a:solidFill>
              </a:rPr>
              <a:t>2024 </a:t>
            </a:r>
            <a:r>
              <a:rPr lang="en-US" altLang="zh-TW" sz="1600" dirty="0">
                <a:solidFill>
                  <a:schemeClr val="bg1"/>
                </a:solidFill>
              </a:rPr>
              <a:t>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091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8"/>
          <a:stretch/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>
                <a:solidFill>
                  <a:schemeClr val="bg1"/>
                </a:solidFill>
              </a:rPr>
              <a:t>2024 </a:t>
            </a:r>
            <a:r>
              <a:rPr lang="en-US" altLang="zh-TW" sz="1200" dirty="0">
                <a:solidFill>
                  <a:schemeClr val="bg1"/>
                </a:solidFill>
              </a:rPr>
              <a:t>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46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679FFB4F-A37D-4028-BE22-CFCD42605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D91868B-0773-473D-9034-4E989E768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51F7967-6287-4382-BA1E-7E5A09133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1ECCB-BE95-4504-9B82-A2E1621E717F}" type="datetimeFigureOut">
              <a:rPr lang="zh-TW" altLang="en-US" smtClean="0"/>
              <a:pPr/>
              <a:t>2024/9/7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D2768B8-A3C5-4933-B466-5A8B5FBB08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E7010E2-0FD4-44BB-8C12-085768F1E5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A23B8-CC58-46E6-9740-8860D25C64C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4275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140959" y="1018731"/>
            <a:ext cx="8511722" cy="2574017"/>
          </a:xfrm>
        </p:spPr>
        <p:txBody>
          <a:bodyPr>
            <a:normAutofit/>
          </a:bodyPr>
          <a:lstStyle/>
          <a:p>
            <a:pPr algn="ctr">
              <a:spcBef>
                <a:spcPts val="1000"/>
              </a:spcBef>
              <a:defRPr/>
            </a:pPr>
            <a:r>
              <a:rPr lang="en-US" sz="4800" b="1">
                <a:latin typeface="Arial" panose="020B0604020202020204" pitchFamily="34" charset="0"/>
                <a:cs typeface="Arial" panose="020B0604020202020204" pitchFamily="34" charset="0"/>
              </a:rPr>
              <a:t>BFX-AT100</a:t>
            </a:r>
            <a:br>
              <a:rPr lang="en-US" sz="48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>
                <a:latin typeface="Arial" panose="020B0604020202020204" pitchFamily="34" charset="0"/>
                <a:cs typeface="Arial" panose="020B0604020202020204" pitchFamily="34" charset="0"/>
              </a:rPr>
              <a:t> No Boot </a:t>
            </a:r>
            <a:r>
              <a:rPr lang="en-US" altLang="zh-TW" sz="4800" b="1">
                <a:latin typeface="Arial" panose="020B0604020202020204" pitchFamily="34" charset="0"/>
                <a:cs typeface="Arial" panose="020B0604020202020204" pitchFamily="34" charset="0"/>
              </a:rPr>
              <a:t>FA Report</a:t>
            </a:r>
            <a:endParaRPr lang="en-US" altLang="zh-TW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8"/>
          <p:cNvSpPr/>
          <p:nvPr/>
        </p:nvSpPr>
        <p:spPr>
          <a:xfrm>
            <a:off x="1028564" y="4513160"/>
            <a:ext cx="5382395" cy="11988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altLang="zh-TW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Prepared by PE : </a:t>
            </a:r>
            <a:r>
              <a:rPr lang="en-US" sz="2400" b="1" strike="noStrike" spc="-1" dirty="0">
                <a:solidFill>
                  <a:srgbClr val="FFFFFF"/>
                </a:solidFill>
                <a:latin typeface="Arial" panose="020B0604020202020204" pitchFamily="34" charset="0"/>
                <a:ea typeface="思源黑体 CN Normal"/>
                <a:cs typeface="Arial" panose="020B0604020202020204" pitchFamily="34" charset="0"/>
              </a:rPr>
              <a:t> </a:t>
            </a:r>
            <a:r>
              <a:rPr lang="en-US" sz="2400" b="1" spc="-1" dirty="0" smtClean="0">
                <a:solidFill>
                  <a:srgbClr val="FFFFFF"/>
                </a:solidFill>
                <a:latin typeface="Arial" panose="020B0604020202020204" pitchFamily="34" charset="0"/>
                <a:ea typeface="思源黑体 CN Normal"/>
                <a:cs typeface="Arial" panose="020B0604020202020204" pitchFamily="34" charset="0"/>
              </a:rPr>
              <a:t>Louis</a:t>
            </a:r>
            <a:endParaRPr lang="en-US" sz="2400" b="1" spc="-1" dirty="0">
              <a:solidFill>
                <a:srgbClr val="FFFFFF"/>
              </a:solidFill>
              <a:latin typeface="Arial" panose="020B0604020202020204" pitchFamily="34" charset="0"/>
              <a:ea typeface="思源黑体 CN Normal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2400" b="1" spc="-1" dirty="0">
                <a:solidFill>
                  <a:srgbClr val="FFFFFF"/>
                </a:solidFill>
                <a:latin typeface="Arial" panose="020B0604020202020204" pitchFamily="34" charset="0"/>
                <a:ea typeface="思源黑体 CN Normal"/>
                <a:cs typeface="Arial" panose="020B0604020202020204" pitchFamily="34" charset="0"/>
              </a:rPr>
              <a:t>Date </a:t>
            </a:r>
            <a:r>
              <a:rPr lang="en-US" sz="2400" b="1" spc="-1">
                <a:solidFill>
                  <a:srgbClr val="FFFFFF"/>
                </a:solidFill>
                <a:latin typeface="Arial" panose="020B0604020202020204" pitchFamily="34" charset="0"/>
                <a:ea typeface="思源黑体 CN Normal"/>
                <a:cs typeface="Arial" panose="020B0604020202020204" pitchFamily="34" charset="0"/>
              </a:rPr>
              <a:t>: </a:t>
            </a:r>
            <a:r>
              <a:rPr lang="en-US" sz="2400" b="1" spc="-1" smtClean="0">
                <a:solidFill>
                  <a:srgbClr val="FFFFFF"/>
                </a:solidFill>
                <a:latin typeface="Arial" panose="020B0604020202020204" pitchFamily="34" charset="0"/>
                <a:ea typeface="思源黑体 CN Normal"/>
                <a:cs typeface="Arial" panose="020B0604020202020204" pitchFamily="34" charset="0"/>
              </a:rPr>
              <a:t>2024/09/05</a:t>
            </a:r>
            <a:endParaRPr lang="en-US" sz="2400" b="1" spc="-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87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886281" y="48022"/>
            <a:ext cx="20571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 Team</a:t>
            </a:r>
            <a:endParaRPr lang="x-none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C50EF1C-8C29-4929-B2AC-E5CA3E8C1F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967216"/>
              </p:ext>
            </p:extLst>
          </p:nvPr>
        </p:nvGraphicFramePr>
        <p:xfrm>
          <a:off x="807492" y="980727"/>
          <a:ext cx="10577016" cy="4696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8508">
                  <a:extLst>
                    <a:ext uri="{9D8B030D-6E8A-4147-A177-3AD203B41FA5}">
                      <a16:colId xmlns:a16="http://schemas.microsoft.com/office/drawing/2014/main" val="2033088988"/>
                    </a:ext>
                  </a:extLst>
                </a:gridCol>
                <a:gridCol w="5288508">
                  <a:extLst>
                    <a:ext uri="{9D8B030D-6E8A-4147-A177-3AD203B41FA5}">
                      <a16:colId xmlns:a16="http://schemas.microsoft.com/office/drawing/2014/main" val="443924126"/>
                    </a:ext>
                  </a:extLst>
                </a:gridCol>
              </a:tblGrid>
              <a:tr h="4696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Fii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Rakuten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325604"/>
                  </a:ext>
                </a:extLst>
              </a:tr>
              <a:tr h="4227067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Leader:</a:t>
                      </a:r>
                    </a:p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 </a:t>
                      </a:r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Leader: </a:t>
                      </a:r>
                      <a:r>
                        <a:rPr lang="en-US" sz="2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Jack </a:t>
                      </a:r>
                      <a:r>
                        <a:rPr lang="en-US" sz="2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</a:t>
                      </a:r>
                    </a:p>
                    <a:p>
                      <a:r>
                        <a:rPr lang="en-US" sz="2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 Leader: Mark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QA: Toney </a:t>
                      </a:r>
                      <a:r>
                        <a:rPr lang="en-US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Members:</a:t>
                      </a:r>
                    </a:p>
                    <a:p>
                      <a:endParaRPr lang="en-US" sz="120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kern="120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TE: Allan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ME:</a:t>
                      </a:r>
                      <a:r>
                        <a:rPr lang="en-US" sz="2400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Wen-tai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PE: Michael </a:t>
                      </a:r>
                      <a:r>
                        <a:rPr lang="en-US" sz="2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Ruan</a:t>
                      </a:r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 </a:t>
                      </a: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Luong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QA: </a:t>
                      </a: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Ken/ Rachel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PM</a:t>
                      </a:r>
                      <a:r>
                        <a:rPr lang="en-US" sz="2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2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Roisy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Leader:</a:t>
                      </a:r>
                    </a:p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QA: SH son</a:t>
                      </a:r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Members:</a:t>
                      </a:r>
                    </a:p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3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844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886281" y="48022"/>
            <a:ext cx="4698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Description</a:t>
            </a:r>
            <a:endParaRPr lang="zh-TW" alt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634187"/>
              </p:ext>
            </p:extLst>
          </p:nvPr>
        </p:nvGraphicFramePr>
        <p:xfrm>
          <a:off x="688235" y="723077"/>
          <a:ext cx="10363201" cy="3242909"/>
        </p:xfrm>
        <a:graphic>
          <a:graphicData uri="http://schemas.openxmlformats.org/drawingml/2006/table">
            <a:tbl>
              <a:tblPr/>
              <a:tblGrid>
                <a:gridCol w="1478302">
                  <a:extLst>
                    <a:ext uri="{9D8B030D-6E8A-4147-A177-3AD203B41FA5}">
                      <a16:colId xmlns:a16="http://schemas.microsoft.com/office/drawing/2014/main" val="3123104050"/>
                    </a:ext>
                  </a:extLst>
                </a:gridCol>
                <a:gridCol w="8884899">
                  <a:extLst>
                    <a:ext uri="{9D8B030D-6E8A-4147-A177-3AD203B41FA5}">
                      <a16:colId xmlns:a16="http://schemas.microsoft.com/office/drawing/2014/main" val="3897910792"/>
                    </a:ext>
                  </a:extLst>
                </a:gridCol>
              </a:tblGrid>
              <a:tr h="464215">
                <a:tc gridSpan="2"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Description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(5W1H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)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6092"/>
                  </a:ext>
                </a:extLst>
              </a:tr>
              <a:tr h="411466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en-US" sz="1800" b="0" kern="12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2024-Sep-05</a:t>
                      </a:r>
                      <a:endParaRPr kumimoji="0" lang="en-US" altLang="zh-CN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13335"/>
                  </a:ext>
                </a:extLst>
              </a:tr>
              <a:tr h="418273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SH Son</a:t>
                      </a:r>
                      <a:endParaRPr kumimoji="0" lang="en-US" altLang="zh-CN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878102"/>
                  </a:ext>
                </a:extLst>
              </a:tr>
              <a:tr h="443461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ALT customer side</a:t>
                      </a:r>
                      <a:endParaRPr kumimoji="0" lang="en-US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22953"/>
                  </a:ext>
                </a:extLst>
              </a:tr>
              <a:tr h="48937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No boot issue</a:t>
                      </a:r>
                      <a:endParaRPr kumimoji="0" lang="en-US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607069"/>
                  </a:ext>
                </a:extLst>
              </a:tr>
              <a:tr h="47794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TBD</a:t>
                      </a:r>
                      <a:endParaRPr kumimoji="0" lang="en-US" altLang="zh-TW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65016"/>
                  </a:ext>
                </a:extLst>
              </a:tr>
              <a:tr h="5147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many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1pcs / 1600pcs ~ 0.06%, S/N range : 2149688001202404231426</a:t>
                      </a:r>
                      <a:endParaRPr kumimoji="0" lang="en-US" altLang="zh-TW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91503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88235" y="3994710"/>
            <a:ext cx="1092601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>
                <a:cs typeface="Arial" panose="020B0604020202020204" pitchFamily="34" charset="0"/>
              </a:rPr>
              <a:t>On 05/ Sep, 2024, T99X171.00 model, ALT customer feedback that they found out 1/1600pcs product function test : No boot </a:t>
            </a:r>
            <a:r>
              <a:rPr lang="en-US" b="1" smtClean="0">
                <a:cs typeface="Arial" panose="020B0604020202020204" pitchFamily="34" charset="0"/>
              </a:rPr>
              <a:t>issue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>
                <a:cs typeface="Arial" panose="020B0604020202020204" pitchFamily="34" charset="0"/>
              </a:rPr>
              <a:t>S/N range : </a:t>
            </a:r>
            <a:r>
              <a:rPr lang="en-US" smtClean="0">
                <a:cs typeface="Arial" panose="020B0604020202020204" pitchFamily="34" charset="0"/>
              </a:rPr>
              <a:t>2149688001202404231426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smtClean="0">
                <a:cs typeface="Arial" panose="020B0604020202020204" pitchFamily="34" charset="0"/>
              </a:rPr>
              <a:t>Defect rate</a:t>
            </a:r>
            <a:r>
              <a:rPr lang="en-US" smtClean="0">
                <a:cs typeface="Arial" panose="020B0604020202020204" pitchFamily="34" charset="0"/>
              </a:rPr>
              <a:t>: 0.06% (1/1600 pcs)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smtClean="0">
                <a:cs typeface="Arial" panose="020B0604020202020204" pitchFamily="34" charset="0"/>
              </a:rPr>
              <a:t>Fail </a:t>
            </a:r>
            <a:r>
              <a:rPr lang="en-US" b="1">
                <a:cs typeface="Arial" panose="020B0604020202020204" pitchFamily="34" charset="0"/>
              </a:rPr>
              <a:t>symptom</a:t>
            </a:r>
            <a:r>
              <a:rPr lang="en-US">
                <a:cs typeface="Arial" panose="020B0604020202020204" pitchFamily="34" charset="0"/>
              </a:rPr>
              <a:t>: Function check =&gt; </a:t>
            </a:r>
            <a:r>
              <a:rPr lang="en-US" smtClean="0">
                <a:solidFill>
                  <a:srgbClr val="FF0000"/>
                </a:solidFill>
                <a:cs typeface="Arial" panose="020B0604020202020204" pitchFamily="34" charset="0"/>
              </a:rPr>
              <a:t>NG</a:t>
            </a:r>
            <a:endParaRPr lang="en-US">
              <a:solidFill>
                <a:srgbClr val="FF0000"/>
              </a:solidFill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79139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1048841" y="0"/>
            <a:ext cx="47672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 </a:t>
            </a:r>
            <a:r>
              <a:rPr lang="en-US" altLang="zh-TW" sz="36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steps And </a:t>
            </a:r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 </a:t>
            </a:r>
            <a:endParaRPr lang="zh-TW" alt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835134"/>
              </p:ext>
            </p:extLst>
          </p:nvPr>
        </p:nvGraphicFramePr>
        <p:xfrm>
          <a:off x="420545" y="723071"/>
          <a:ext cx="11372876" cy="438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4363">
                  <a:extLst>
                    <a:ext uri="{9D8B030D-6E8A-4147-A177-3AD203B41FA5}">
                      <a16:colId xmlns:a16="http://schemas.microsoft.com/office/drawing/2014/main" val="786429648"/>
                    </a:ext>
                  </a:extLst>
                </a:gridCol>
                <a:gridCol w="4247618">
                  <a:extLst>
                    <a:ext uri="{9D8B030D-6E8A-4147-A177-3AD203B41FA5}">
                      <a16:colId xmlns:a16="http://schemas.microsoft.com/office/drawing/2014/main" val="2205423313"/>
                    </a:ext>
                  </a:extLst>
                </a:gridCol>
                <a:gridCol w="6280895">
                  <a:extLst>
                    <a:ext uri="{9D8B030D-6E8A-4147-A177-3AD203B41FA5}">
                      <a16:colId xmlns:a16="http://schemas.microsoft.com/office/drawing/2014/main" val="3263750320"/>
                    </a:ext>
                  </a:extLst>
                </a:gridCol>
              </a:tblGrid>
              <a:tr h="14807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Contents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0527206"/>
                  </a:ext>
                </a:extLst>
              </a:tr>
              <a:tr h="2079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spc="-1" smtClean="0">
                          <a:solidFill>
                            <a:srgbClr val="002A4E"/>
                          </a:solidFill>
                          <a:latin typeface="Arial" panose="020B0604020202020204" pitchFamily="34" charset="0"/>
                          <a:ea typeface="Microsoft YaHei" panose="020B0503020204020204" charset="-122"/>
                          <a:cs typeface="Arial" panose="020B0604020202020204" pitchFamily="34" charset="0"/>
                        </a:rPr>
                        <a:t>Confirm Fail Symptom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US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2837191"/>
                  </a:ext>
                </a:extLst>
              </a:tr>
              <a:tr h="2292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spc="-1" smtClean="0">
                          <a:solidFill>
                            <a:srgbClr val="002A4E"/>
                          </a:solidFill>
                          <a:latin typeface="Arial" panose="020B0604020202020204" pitchFamily="34" charset="0"/>
                          <a:ea typeface="Microsoft YaHei" panose="020B0503020204020204" charset="-122"/>
                          <a:cs typeface="Arial" panose="020B0604020202020204" pitchFamily="34" charset="0"/>
                        </a:rPr>
                        <a:t>Production History Data Checking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2297687"/>
                  </a:ext>
                </a:extLst>
              </a:tr>
              <a:tr h="2079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smtClean="0"/>
                        <a:t>SPI / AOI History Data checking</a:t>
                      </a:r>
                      <a:endParaRPr lang="zh-TW" altLang="en-US" sz="160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19131432"/>
                  </a:ext>
                </a:extLst>
              </a:tr>
              <a:tr h="1965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1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Boot FATP Test Coverage</a:t>
                      </a:r>
                      <a:endParaRPr lang="zh-TW" altLang="en-US" sz="1600" b="1" smtClean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0929132"/>
                  </a:ext>
                </a:extLst>
              </a:tr>
              <a:tr h="2413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altLang="en-US" sz="1600" b="1" kern="1200" dirty="0">
                        <a:solidFill>
                          <a:srgbClr val="0066F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71114229"/>
                  </a:ext>
                </a:extLst>
              </a:tr>
              <a:tr h="1965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sz="1600" b="1" kern="1200" baseline="0" dirty="0">
                        <a:solidFill>
                          <a:srgbClr val="0066F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632040"/>
                  </a:ext>
                </a:extLst>
              </a:tr>
              <a:tr h="1965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1600" b="1" smtClean="0">
                        <a:solidFill>
                          <a:srgbClr val="0066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5454786"/>
                  </a:ext>
                </a:extLst>
              </a:tr>
              <a:tr h="1965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altLang="en-US" sz="1600" b="1" kern="1200" dirty="0">
                        <a:solidFill>
                          <a:srgbClr val="0066F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814953"/>
                  </a:ext>
                </a:extLst>
              </a:tr>
              <a:tr h="1965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altLang="en-US" sz="1600" b="1" kern="1200" dirty="0">
                        <a:solidFill>
                          <a:srgbClr val="0066F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  <a:defRPr/>
                      </a:pPr>
                      <a:endParaRPr lang="en-US" sz="1600" kern="120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47622197"/>
                  </a:ext>
                </a:extLst>
              </a:tr>
              <a:tr h="1965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altLang="en-US" sz="1600" b="1" kern="1200" dirty="0">
                        <a:solidFill>
                          <a:srgbClr val="0066F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8556494"/>
                  </a:ext>
                </a:extLst>
              </a:tr>
              <a:tr h="1965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altLang="en-US" sz="1600" b="1" kern="1200" dirty="0">
                        <a:solidFill>
                          <a:srgbClr val="0066F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62376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303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2578" y="132899"/>
            <a:ext cx="5106526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Confirm </a:t>
            </a:r>
            <a:r>
              <a:rPr lang="en-US" sz="3600" b="1" spc="-1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Fail </a:t>
            </a:r>
            <a:r>
              <a:rPr lang="en-US" sz="3600" b="1" spc="-1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Symptom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2E3C92-4DDC-45DC-8CD8-5F742AE5D07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07551" y="5050349"/>
            <a:ext cx="11684449" cy="919401"/>
          </a:xfrm>
          <a:prstGeom prst="wedgeRoundRectCallou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sz="160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 board no boot and can’ update FW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7551" y="990198"/>
            <a:ext cx="5101679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Symptom: </a:t>
            </a:r>
          </a:p>
          <a:p>
            <a:pPr>
              <a:lnSpc>
                <a:spcPct val="150000"/>
              </a:lnSpc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No boot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ALT initial </a:t>
            </a:r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review:</a:t>
            </a:r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1. Visual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check -&gt; No found abnormal.</a:t>
            </a:r>
          </a:p>
          <a:p>
            <a:pPr>
              <a:lnSpc>
                <a:spcPct val="150000"/>
              </a:lnSpc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2. Update check: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- By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USB : NG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- By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USB burning tools : NG (Can't download Factory FW (3%) or Can't download Factory FW (97%)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5707" y="990199"/>
            <a:ext cx="6259441" cy="328155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726011434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  <p:par>
              <p:cTn id="3"/>
            </p:par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886281" y="48022"/>
            <a:ext cx="7669792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Production History Data Checking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8838" y="2826579"/>
            <a:ext cx="26874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 sz="2000" b="1" spc="-1">
                <a:solidFill>
                  <a:srgbClr val="0000FF"/>
                </a:solidFill>
                <a:latin typeface="+mj-lt"/>
                <a:ea typeface="微软雅黑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Dot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Level data (FATP )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8838" y="907894"/>
            <a:ext cx="23432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 sz="2000" b="1" spc="-1">
                <a:solidFill>
                  <a:srgbClr val="0000FF"/>
                </a:solidFill>
                <a:latin typeface="+mj-lt"/>
                <a:ea typeface="微软雅黑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Level data (SMT)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338"/>
              </p:ext>
            </p:extLst>
          </p:nvPr>
        </p:nvGraphicFramePr>
        <p:xfrm>
          <a:off x="608836" y="1439145"/>
          <a:ext cx="11013320" cy="11555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7950">
                  <a:extLst>
                    <a:ext uri="{9D8B030D-6E8A-4147-A177-3AD203B41FA5}">
                      <a16:colId xmlns:a16="http://schemas.microsoft.com/office/drawing/2014/main" val="3611406052"/>
                    </a:ext>
                  </a:extLst>
                </a:gridCol>
                <a:gridCol w="1471153">
                  <a:extLst>
                    <a:ext uri="{9D8B030D-6E8A-4147-A177-3AD203B41FA5}">
                      <a16:colId xmlns:a16="http://schemas.microsoft.com/office/drawing/2014/main" val="1447004912"/>
                    </a:ext>
                  </a:extLst>
                </a:gridCol>
                <a:gridCol w="1460196">
                  <a:extLst>
                    <a:ext uri="{9D8B030D-6E8A-4147-A177-3AD203B41FA5}">
                      <a16:colId xmlns:a16="http://schemas.microsoft.com/office/drawing/2014/main" val="340847428"/>
                    </a:ext>
                  </a:extLst>
                </a:gridCol>
                <a:gridCol w="1493041">
                  <a:extLst>
                    <a:ext uri="{9D8B030D-6E8A-4147-A177-3AD203B41FA5}">
                      <a16:colId xmlns:a16="http://schemas.microsoft.com/office/drawing/2014/main" val="2291525503"/>
                    </a:ext>
                  </a:extLst>
                </a:gridCol>
                <a:gridCol w="1516262">
                  <a:extLst>
                    <a:ext uri="{9D8B030D-6E8A-4147-A177-3AD203B41FA5}">
                      <a16:colId xmlns:a16="http://schemas.microsoft.com/office/drawing/2014/main" val="3056838208"/>
                    </a:ext>
                  </a:extLst>
                </a:gridCol>
                <a:gridCol w="1627359">
                  <a:extLst>
                    <a:ext uri="{9D8B030D-6E8A-4147-A177-3AD203B41FA5}">
                      <a16:colId xmlns:a16="http://schemas.microsoft.com/office/drawing/2014/main" val="2801135612"/>
                    </a:ext>
                  </a:extLst>
                </a:gridCol>
                <a:gridCol w="1627359">
                  <a:extLst>
                    <a:ext uri="{9D8B030D-6E8A-4147-A177-3AD203B41FA5}">
                      <a16:colId xmlns:a16="http://schemas.microsoft.com/office/drawing/2014/main" val="194131362"/>
                    </a:ext>
                  </a:extLst>
                </a:gridCol>
              </a:tblGrid>
              <a:tr h="40971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</a:t>
                      </a:r>
                      <a:r>
                        <a:rPr lang="en-US" sz="1800" b="1" i="0" u="none" strike="noStrike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 Station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893221"/>
                  </a:ext>
                </a:extLst>
              </a:tr>
              <a:tr h="40971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Y0R0Z56</a:t>
                      </a:r>
                      <a:endParaRPr lang="en-US" sz="1200" b="1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SMTLOADING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TURNPCB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SPI2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AOI_2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INSP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PCB_STOCKIN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575412"/>
                  </a:ext>
                </a:extLst>
              </a:tr>
              <a:tr h="33607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24/07/04 10:16 PM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24/07/05 5:12 PM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24/07/05 7:30 PM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24/07/05 8:05 PM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24/07/05 8:17 PM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24/07/09 12:50 PM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41781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461824"/>
              </p:ext>
            </p:extLst>
          </p:nvPr>
        </p:nvGraphicFramePr>
        <p:xfrm>
          <a:off x="608837" y="3222882"/>
          <a:ext cx="11013319" cy="18950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00301">
                  <a:extLst>
                    <a:ext uri="{9D8B030D-6E8A-4147-A177-3AD203B41FA5}">
                      <a16:colId xmlns:a16="http://schemas.microsoft.com/office/drawing/2014/main" val="2004904958"/>
                    </a:ext>
                  </a:extLst>
                </a:gridCol>
                <a:gridCol w="1538433">
                  <a:extLst>
                    <a:ext uri="{9D8B030D-6E8A-4147-A177-3AD203B41FA5}">
                      <a16:colId xmlns:a16="http://schemas.microsoft.com/office/drawing/2014/main" val="2812330865"/>
                    </a:ext>
                  </a:extLst>
                </a:gridCol>
                <a:gridCol w="1576585">
                  <a:extLst>
                    <a:ext uri="{9D8B030D-6E8A-4147-A177-3AD203B41FA5}">
                      <a16:colId xmlns:a16="http://schemas.microsoft.com/office/drawing/2014/main" val="2862351682"/>
                    </a:ext>
                  </a:extLst>
                </a:gridCol>
                <a:gridCol w="1604775">
                  <a:extLst>
                    <a:ext uri="{9D8B030D-6E8A-4147-A177-3AD203B41FA5}">
                      <a16:colId xmlns:a16="http://schemas.microsoft.com/office/drawing/2014/main" val="2758601917"/>
                    </a:ext>
                  </a:extLst>
                </a:gridCol>
                <a:gridCol w="1516359">
                  <a:extLst>
                    <a:ext uri="{9D8B030D-6E8A-4147-A177-3AD203B41FA5}">
                      <a16:colId xmlns:a16="http://schemas.microsoft.com/office/drawing/2014/main" val="297050172"/>
                    </a:ext>
                  </a:extLst>
                </a:gridCol>
                <a:gridCol w="1538433">
                  <a:extLst>
                    <a:ext uri="{9D8B030D-6E8A-4147-A177-3AD203B41FA5}">
                      <a16:colId xmlns:a16="http://schemas.microsoft.com/office/drawing/2014/main" val="4162181979"/>
                    </a:ext>
                  </a:extLst>
                </a:gridCol>
                <a:gridCol w="1538433">
                  <a:extLst>
                    <a:ext uri="{9D8B030D-6E8A-4147-A177-3AD203B41FA5}">
                      <a16:colId xmlns:a16="http://schemas.microsoft.com/office/drawing/2014/main" val="3061608070"/>
                    </a:ext>
                  </a:extLst>
                </a:gridCol>
              </a:tblGrid>
              <a:tr h="50449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S/N range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Tes</a:t>
                      </a:r>
                      <a:r>
                        <a:rPr lang="en-US" sz="1800" b="1" i="0" u="none" strike="noStrike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 Station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076244"/>
                  </a:ext>
                </a:extLst>
              </a:tr>
              <a:tr h="31068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2149688001202404231426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 smtClean="0">
                          <a:effectLst/>
                        </a:rPr>
                        <a:t>UK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 smtClean="0">
                          <a:effectLst/>
                        </a:rPr>
                        <a:t>FT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 smtClean="0">
                          <a:effectLst/>
                        </a:rPr>
                        <a:t>FT1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 smtClean="0">
                          <a:effectLst/>
                        </a:rPr>
                        <a:t>RC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 smtClean="0">
                          <a:effectLst/>
                        </a:rPr>
                        <a:t>RC1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 smtClean="0">
                          <a:effectLst/>
                        </a:rPr>
                        <a:t>RC2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708224"/>
                  </a:ext>
                </a:extLst>
              </a:tr>
              <a:tr h="388551">
                <a:tc vMerge="1">
                  <a:txBody>
                    <a:bodyPr/>
                    <a:lstStyle/>
                    <a:p>
                      <a:pPr algn="ctr" rtl="0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24/07/10 2:22 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24/07/10 2:28 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24/07/10 2:37 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24/07/10 2:58 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24/07/10 3:19 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24/07/10 3:25 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2592922"/>
                  </a:ext>
                </a:extLst>
              </a:tr>
              <a:tr h="69129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logs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UK</a:t>
                      </a:r>
                      <a:r>
                        <a:rPr lang="en-US" sz="11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test haven’t logs test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138091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8836" y="5254699"/>
            <a:ext cx="10773263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TW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zh-TW" alt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en-US" sz="16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 has PASSED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normally SMT and </a:t>
            </a:r>
            <a:r>
              <a:rPr lang="en-US" sz="16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FATP</a:t>
            </a:r>
            <a:r>
              <a:rPr lang="en-US" sz="160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n-US" sz="160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Shipping date: </a:t>
            </a:r>
            <a:r>
              <a:rPr lang="en-US" sz="16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2024/07/15 16:17:18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1977315"/>
              </p:ext>
            </p:extLst>
          </p:nvPr>
        </p:nvGraphicFramePr>
        <p:xfrm>
          <a:off x="5803265" y="447972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4" name="Document" showAsIcon="1" r:id="rId3" imgW="914400" imgH="771480" progId="Word.Document.8">
                  <p:embed/>
                </p:oleObj>
              </mc:Choice>
              <mc:Fallback>
                <p:oleObj name="Document" showAsIcon="1" r:id="rId3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03265" y="447972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8526245"/>
              </p:ext>
            </p:extLst>
          </p:nvPr>
        </p:nvGraphicFramePr>
        <p:xfrm>
          <a:off x="4263977" y="447972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5" name="Document" showAsIcon="1" r:id="rId5" imgW="914400" imgH="771480" progId="Word.Document.8">
                  <p:embed/>
                </p:oleObj>
              </mc:Choice>
              <mc:Fallback>
                <p:oleObj name="Document" showAsIcon="1" r:id="rId5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63977" y="447972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4087273"/>
              </p:ext>
            </p:extLst>
          </p:nvPr>
        </p:nvGraphicFramePr>
        <p:xfrm>
          <a:off x="7342553" y="447972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6" name="Document" showAsIcon="1" r:id="rId7" imgW="914400" imgH="771480" progId="Word.Document.8">
                  <p:embed/>
                </p:oleObj>
              </mc:Choice>
              <mc:Fallback>
                <p:oleObj name="Document" showAsIcon="1" r:id="rId7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342553" y="447972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3535662"/>
              </p:ext>
            </p:extLst>
          </p:nvPr>
        </p:nvGraphicFramePr>
        <p:xfrm>
          <a:off x="8881841" y="447972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7" name="Document" showAsIcon="1" r:id="rId9" imgW="914400" imgH="771480" progId="Word.Document.8">
                  <p:embed/>
                </p:oleObj>
              </mc:Choice>
              <mc:Fallback>
                <p:oleObj name="Document" showAsIcon="1" r:id="rId9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881841" y="447972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8108786"/>
              </p:ext>
            </p:extLst>
          </p:nvPr>
        </p:nvGraphicFramePr>
        <p:xfrm>
          <a:off x="10421127" y="447972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8" name="Document" showAsIcon="1" r:id="rId11" imgW="914400" imgH="771480" progId="Word.Document.8">
                  <p:embed/>
                </p:oleObj>
              </mc:Choice>
              <mc:Fallback>
                <p:oleObj name="Document" showAsIcon="1" r:id="rId11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421127" y="447972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0571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782ADF2-D49E-4FF7-8FFC-2C6F19ABF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643" y="34458"/>
            <a:ext cx="7092519" cy="646331"/>
          </a:xfrm>
          <a:prstGeom prst="rect">
            <a:avLst/>
          </a:prstGeom>
          <a:noFill/>
          <a:extLst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 sz="36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TW" smtClean="0"/>
              <a:t>SPI / AOI History Data checking</a:t>
            </a:r>
            <a:endParaRPr lang="zh-TW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98612" y="5543820"/>
            <a:ext cx="6933392" cy="498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Summary: </a:t>
            </a:r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altLang="zh-TW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SPI &amp; Pre-AOI </a:t>
            </a:r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TW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Post-AOI </a:t>
            </a:r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found issue 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32217B2-F283-42E7-8FE3-CD61896EB9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470269"/>
              </p:ext>
            </p:extLst>
          </p:nvPr>
        </p:nvGraphicFramePr>
        <p:xfrm>
          <a:off x="1079275" y="965292"/>
          <a:ext cx="9936693" cy="44243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2281">
                  <a:extLst>
                    <a:ext uri="{9D8B030D-6E8A-4147-A177-3AD203B41FA5}">
                      <a16:colId xmlns:a16="http://schemas.microsoft.com/office/drawing/2014/main" val="534796678"/>
                    </a:ext>
                  </a:extLst>
                </a:gridCol>
                <a:gridCol w="2251215">
                  <a:extLst>
                    <a:ext uri="{9D8B030D-6E8A-4147-A177-3AD203B41FA5}">
                      <a16:colId xmlns:a16="http://schemas.microsoft.com/office/drawing/2014/main" val="1466354551"/>
                    </a:ext>
                  </a:extLst>
                </a:gridCol>
                <a:gridCol w="2300583">
                  <a:extLst>
                    <a:ext uri="{9D8B030D-6E8A-4147-A177-3AD203B41FA5}">
                      <a16:colId xmlns:a16="http://schemas.microsoft.com/office/drawing/2014/main" val="798490914"/>
                    </a:ext>
                  </a:extLst>
                </a:gridCol>
                <a:gridCol w="2211307">
                  <a:extLst>
                    <a:ext uri="{9D8B030D-6E8A-4147-A177-3AD203B41FA5}">
                      <a16:colId xmlns:a16="http://schemas.microsoft.com/office/drawing/2014/main" val="1294280826"/>
                    </a:ext>
                  </a:extLst>
                </a:gridCol>
                <a:gridCol w="2211307">
                  <a:extLst>
                    <a:ext uri="{9D8B030D-6E8A-4147-A177-3AD203B41FA5}">
                      <a16:colId xmlns:a16="http://schemas.microsoft.com/office/drawing/2014/main" val="1178542479"/>
                    </a:ext>
                  </a:extLst>
                </a:gridCol>
              </a:tblGrid>
              <a:tr h="323672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Pre-AOI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Post-AOI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Remark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4475942"/>
                  </a:ext>
                </a:extLst>
              </a:tr>
              <a:tr h="1418354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History data 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not found issue at  SPI &amp; pre-AOI and Post AOI station</a:t>
                      </a:r>
                      <a:endParaRPr lang="en-US" b="0" dirty="0" smtClean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6511651"/>
                  </a:ext>
                </a:extLst>
              </a:tr>
              <a:tr h="1699278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History data 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not found issue at  SPI &amp; pre-AOI and Post AOI station</a:t>
                      </a:r>
                      <a:endParaRPr lang="en-US" b="0" dirty="0" smtClean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232512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Result</a:t>
                      </a:r>
                      <a:r>
                        <a:rPr lang="en-US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Good</a:t>
                      </a:r>
                      <a:endParaRPr lang="en-US" sz="200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FF"/>
                          </a:solidFill>
                        </a:rPr>
                        <a:t>Normal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FF"/>
                          </a:solidFill>
                          <a:latin typeface="+mn-lt"/>
                          <a:cs typeface="+mn-cs"/>
                        </a:rPr>
                        <a:t>Normal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rgbClr val="0000FF"/>
                        </a:solidFill>
                        <a:latin typeface="+mn-lt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9057607"/>
                  </a:ext>
                </a:extLst>
              </a:tr>
            </a:tbl>
          </a:graphicData>
        </a:graphic>
      </p:graphicFrame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321" y="1430294"/>
            <a:ext cx="1844936" cy="119032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321" y="2903909"/>
            <a:ext cx="1844936" cy="1524000"/>
          </a:xfrm>
          <a:prstGeom prst="rect">
            <a:avLst/>
          </a:prstGeom>
        </p:spPr>
      </p:pic>
      <p:pic>
        <p:nvPicPr>
          <p:cNvPr id="14" name="Picture 13" descr="1991401532184381ab6591044a47732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855" y="3061070"/>
            <a:ext cx="1431928" cy="120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b0c1b3ee95da4541b981246b9d7569f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9918" y="3024129"/>
            <a:ext cx="1209675" cy="120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4755" y="1513065"/>
            <a:ext cx="1596565" cy="110755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4649" y="1456341"/>
            <a:ext cx="1532601" cy="1132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900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886281" y="48022"/>
            <a:ext cx="65200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Boot </a:t>
            </a:r>
            <a:r>
              <a:rPr lang="en-US" altLang="zh-TW" sz="36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FATP </a:t>
            </a:r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Coverage</a:t>
            </a:r>
            <a:endParaRPr lang="zh-TW" alt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E5B87F-1ED8-4B53-AF15-FB0CEEFA5736}"/>
              </a:ext>
            </a:extLst>
          </p:cNvPr>
          <p:cNvSpPr/>
          <p:nvPr/>
        </p:nvSpPr>
        <p:spPr>
          <a:xfrm>
            <a:off x="223472" y="5666599"/>
            <a:ext cx="114402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 </a:t>
            </a:r>
            <a:r>
              <a:rPr lang="en-US" sz="16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boot then can’t test at all station </a:t>
            </a:r>
            <a:r>
              <a:rPr lang="en-US" sz="160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No boot can cover 100% at FATP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0002" y="568317"/>
            <a:ext cx="1779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FATP process:</a:t>
            </a:r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281" y="840167"/>
            <a:ext cx="10141110" cy="468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05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1296" y="27296"/>
            <a:ext cx="8907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US" alt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9451" y="673627"/>
            <a:ext cx="10832543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en-US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 has PASSED normally SMT and FATP.</a:t>
            </a:r>
            <a:br>
              <a:rPr lang="en-US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Shipping date: </a:t>
            </a:r>
            <a:r>
              <a:rPr lang="en-US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2024/07/15 </a:t>
            </a:r>
            <a:r>
              <a:rPr lang="en-US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16:17:18</a:t>
            </a:r>
          </a:p>
          <a:p>
            <a:pPr>
              <a:lnSpc>
                <a:spcPct val="150000"/>
              </a:lnSpc>
            </a:pPr>
            <a:r>
              <a:rPr lang="en-US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altLang="zh-TW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altLang="zh-TW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 &amp; Pre-AOI and </a:t>
            </a:r>
            <a:r>
              <a:rPr lang="en-US" altLang="zh-TW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Post-AOI </a:t>
            </a:r>
            <a:r>
              <a:rPr lang="en-US" altLang="zh-TW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history not </a:t>
            </a:r>
            <a:r>
              <a:rPr lang="en-US" altLang="zh-TW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found </a:t>
            </a:r>
            <a:r>
              <a:rPr lang="en-US" altLang="zh-TW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issue</a:t>
            </a:r>
          </a:p>
          <a:p>
            <a:pPr>
              <a:lnSpc>
                <a:spcPct val="150000"/>
              </a:lnSpc>
            </a:pPr>
            <a:r>
              <a:rPr lang="en-US" altLang="zh-TW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 boot can cover 100% at FATP</a:t>
            </a:r>
            <a:endParaRPr lang="en-US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b="1" smtClean="0">
                <a:latin typeface="Arial" panose="020B0604020202020204" pitchFamily="34" charset="0"/>
                <a:cs typeface="Arial" panose="020B0604020202020204" pitchFamily="34" charset="0"/>
              </a:rPr>
              <a:t> Action:</a:t>
            </a:r>
          </a:p>
          <a:p>
            <a:pPr>
              <a:lnSpc>
                <a:spcPct val="150000"/>
              </a:lnSpc>
            </a:pPr>
            <a:r>
              <a:rPr lang="en-US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Fii </a:t>
            </a:r>
            <a:r>
              <a:rPr lang="en-US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need to </a:t>
            </a:r>
            <a:r>
              <a:rPr lang="en-US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get </a:t>
            </a:r>
            <a:r>
              <a:rPr lang="en-US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NG board on hand to analysis to find out root cause. </a:t>
            </a:r>
            <a:r>
              <a:rPr lang="en-US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Therefore, may can we suggest that ALT send Defective samples back to Vietnam for us to analyze further.</a:t>
            </a:r>
            <a:r>
              <a:rPr lang="en-US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endParaRPr lang="en-US" b="1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0366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89241</TotalTime>
  <Words>513</Words>
  <Application>Microsoft Office PowerPoint</Application>
  <PresentationFormat>Widescreen</PresentationFormat>
  <Paragraphs>138</Paragraphs>
  <Slides>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5" baseType="lpstr">
      <vt:lpstr>等线</vt:lpstr>
      <vt:lpstr>Microsoft JhengHei</vt:lpstr>
      <vt:lpstr>Microsoft JhengHei</vt:lpstr>
      <vt:lpstr>微软雅黑</vt:lpstr>
      <vt:lpstr>微软雅黑</vt:lpstr>
      <vt:lpstr>新細明體</vt:lpstr>
      <vt:lpstr>宋体</vt:lpstr>
      <vt:lpstr>宋体</vt:lpstr>
      <vt:lpstr>思源黑体 CN Normal</vt:lpstr>
      <vt:lpstr>Arial</vt:lpstr>
      <vt:lpstr>Calibri</vt:lpstr>
      <vt:lpstr>Calibri Light</vt:lpstr>
      <vt:lpstr>Times New Roman</vt:lpstr>
      <vt:lpstr>Wingdings</vt:lpstr>
      <vt:lpstr>2_Office 佈景主題</vt:lpstr>
      <vt:lpstr>Document</vt:lpstr>
      <vt:lpstr>BFX-AT100  No Boot FA Report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Mio</dc:creator>
  <cp:lastModifiedBy>范友鹿</cp:lastModifiedBy>
  <cp:revision>3212</cp:revision>
  <cp:lastPrinted>2023-03-06T06:10:34Z</cp:lastPrinted>
  <dcterms:created xsi:type="dcterms:W3CDTF">2018-11-16T05:26:15Z</dcterms:created>
  <dcterms:modified xsi:type="dcterms:W3CDTF">2024-09-07T02:18:14Z</dcterms:modified>
</cp:coreProperties>
</file>